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6"/>
  </p:normalViewPr>
  <p:slideViewPr>
    <p:cSldViewPr>
      <p:cViewPr varScale="1">
        <p:scale>
          <a:sx n="101" d="100"/>
          <a:sy n="101" d="100"/>
        </p:scale>
        <p:origin x="10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40082-87F0-4677-BEAF-C6DFEF16C6DC}" type="datetimeFigureOut">
              <a:rPr lang="es-ES" smtClean="0"/>
              <a:t>30/5/17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3363-EB95-4B14-8761-CC6EB3E2AAAA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Portsmouth KA101</a:t>
            </a:r>
            <a:br>
              <a:rPr lang="es-ES" dirty="0" smtClean="0"/>
            </a:br>
            <a:r>
              <a:rPr lang="es-ES" sz="1600" dirty="0" smtClean="0"/>
              <a:t>25 </a:t>
            </a:r>
            <a:r>
              <a:rPr lang="es-ES" sz="1600" dirty="0" err="1" smtClean="0"/>
              <a:t>jun</a:t>
            </a:r>
            <a:r>
              <a:rPr lang="es-ES" sz="1600" dirty="0" smtClean="0"/>
              <a:t> – 3 </a:t>
            </a:r>
            <a:r>
              <a:rPr lang="es-ES" sz="1600" dirty="0" err="1" smtClean="0"/>
              <a:t>jul</a:t>
            </a:r>
            <a:r>
              <a:rPr lang="es-ES" sz="1600" dirty="0" smtClean="0"/>
              <a:t> 2016</a:t>
            </a:r>
            <a:endParaRPr lang="es-ES" sz="1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CLIL </a:t>
            </a:r>
            <a:r>
              <a:rPr lang="es-ES" dirty="0" err="1" smtClean="0"/>
              <a:t>instruction</a:t>
            </a:r>
            <a:r>
              <a:rPr lang="es-ES" dirty="0" smtClean="0"/>
              <a:t> (</a:t>
            </a:r>
            <a:r>
              <a:rPr lang="es-ES" dirty="0" err="1" smtClean="0"/>
              <a:t>Humanities</a:t>
            </a:r>
            <a:r>
              <a:rPr lang="es-ES" dirty="0" smtClean="0"/>
              <a:t>)</a:t>
            </a:r>
          </a:p>
          <a:p>
            <a:r>
              <a:rPr lang="es-ES" dirty="0" err="1"/>
              <a:t>f</a:t>
            </a:r>
            <a:r>
              <a:rPr lang="es-ES" dirty="0" err="1" smtClean="0"/>
              <a:t>idel</a:t>
            </a:r>
            <a:r>
              <a:rPr lang="es-ES" dirty="0" smtClean="0"/>
              <a:t> cordero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800" dirty="0" smtClean="0"/>
              <a:t>&lt;</a:t>
            </a:r>
            <a:r>
              <a:rPr lang="es-ES" sz="1800" dirty="0" err="1" smtClean="0"/>
              <a:t>Practical</a:t>
            </a:r>
            <a:r>
              <a:rPr lang="es-ES" sz="1800" dirty="0" smtClean="0"/>
              <a:t> </a:t>
            </a:r>
            <a:r>
              <a:rPr lang="es-ES" sz="1800" b="1" dirty="0" err="1" smtClean="0"/>
              <a:t>methodology</a:t>
            </a:r>
            <a:r>
              <a:rPr lang="es-ES" sz="1800" dirty="0" smtClean="0"/>
              <a:t> </a:t>
            </a:r>
            <a:r>
              <a:rPr lang="es-ES" sz="1800" dirty="0" err="1" smtClean="0"/>
              <a:t>for</a:t>
            </a:r>
            <a:r>
              <a:rPr lang="es-ES" sz="1800" dirty="0" smtClean="0"/>
              <a:t> </a:t>
            </a:r>
            <a:r>
              <a:rPr lang="es-ES" sz="1800" dirty="0" err="1" smtClean="0"/>
              <a:t>teachers</a:t>
            </a:r>
            <a:r>
              <a:rPr lang="es-ES" sz="1800" dirty="0" smtClean="0"/>
              <a:t> of </a:t>
            </a:r>
            <a:r>
              <a:rPr lang="es-ES" sz="1800" b="1" dirty="0" err="1" smtClean="0"/>
              <a:t>History</a:t>
            </a:r>
            <a:r>
              <a:rPr lang="es-ES" sz="1800" b="1" dirty="0" smtClean="0"/>
              <a:t> and Social </a:t>
            </a:r>
            <a:r>
              <a:rPr lang="es-ES" sz="1800" b="1" dirty="0" err="1" smtClean="0"/>
              <a:t>Sciences</a:t>
            </a:r>
            <a:r>
              <a:rPr lang="es-ES" sz="1800" b="1" dirty="0" smtClean="0"/>
              <a:t> 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b="1" dirty="0" err="1" smtClean="0"/>
              <a:t>bilingually</a:t>
            </a:r>
            <a:r>
              <a:rPr lang="es-ES" sz="1800" b="1" dirty="0" smtClean="0"/>
              <a:t> in </a:t>
            </a:r>
            <a:r>
              <a:rPr lang="es-ES" sz="1800" b="1" dirty="0" err="1" smtClean="0"/>
              <a:t>english</a:t>
            </a:r>
            <a:r>
              <a:rPr lang="es-ES" sz="1800" b="1" dirty="0" smtClean="0"/>
              <a:t> </a:t>
            </a:r>
            <a:r>
              <a:rPr lang="es-ES" sz="1800" dirty="0" smtClean="0"/>
              <a:t>at </a:t>
            </a:r>
            <a:r>
              <a:rPr lang="es-ES" sz="1800" b="1" dirty="0" err="1" smtClean="0"/>
              <a:t>secondary</a:t>
            </a:r>
            <a:r>
              <a:rPr lang="es-ES" sz="1800" b="1" dirty="0" smtClean="0"/>
              <a:t> </a:t>
            </a:r>
            <a:r>
              <a:rPr lang="es-ES" sz="1800" b="1" dirty="0" err="1" smtClean="0"/>
              <a:t>level</a:t>
            </a:r>
            <a:r>
              <a:rPr lang="es-ES" sz="1800" b="1" dirty="0" smtClean="0"/>
              <a:t>&gt;</a:t>
            </a:r>
            <a:endParaRPr lang="es-ES" sz="1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DIANA HICKS </a:t>
            </a:r>
            <a:r>
              <a:rPr lang="es-ES" dirty="0" err="1" smtClean="0"/>
              <a:t>approach</a:t>
            </a:r>
            <a:r>
              <a:rPr lang="es-ES" dirty="0" smtClean="0"/>
              <a:t>:</a:t>
            </a:r>
          </a:p>
          <a:p>
            <a:pPr algn="ctr">
              <a:buNone/>
            </a:pPr>
            <a:r>
              <a:rPr lang="es-ES" dirty="0" smtClean="0"/>
              <a:t>(</a:t>
            </a:r>
            <a:r>
              <a:rPr lang="es-ES" dirty="0" err="1" smtClean="0"/>
              <a:t>Summary</a:t>
            </a:r>
            <a:r>
              <a:rPr lang="es-ES" dirty="0" smtClean="0"/>
              <a:t>: </a:t>
            </a:r>
            <a:r>
              <a:rPr lang="es-ES" dirty="0" err="1" smtClean="0"/>
              <a:t>key</a:t>
            </a:r>
            <a:r>
              <a:rPr lang="es-ES" dirty="0" smtClean="0"/>
              <a:t> </a:t>
            </a:r>
            <a:r>
              <a:rPr lang="es-ES" dirty="0" err="1" smtClean="0"/>
              <a:t>points</a:t>
            </a:r>
            <a:r>
              <a:rPr lang="es-ES" dirty="0" smtClean="0"/>
              <a:t>)</a:t>
            </a:r>
          </a:p>
          <a:p>
            <a:pPr algn="ctr">
              <a:buNone/>
            </a:pPr>
            <a:endParaRPr lang="es-ES" dirty="0" smtClean="0"/>
          </a:p>
          <a:p>
            <a:pPr lvl="1"/>
            <a:r>
              <a:rPr lang="es-ES" dirty="0" err="1" smtClean="0"/>
              <a:t>English</a:t>
            </a:r>
            <a:r>
              <a:rPr lang="es-ES" dirty="0" smtClean="0"/>
              <a:t> as a &lt;</a:t>
            </a:r>
            <a:r>
              <a:rPr lang="es-ES" dirty="0" err="1" smtClean="0"/>
              <a:t>lingua</a:t>
            </a:r>
            <a:r>
              <a:rPr lang="es-ES" dirty="0" smtClean="0"/>
              <a:t> franca&gt;: BICS vs CALP</a:t>
            </a:r>
          </a:p>
          <a:p>
            <a:pPr lvl="1"/>
            <a:r>
              <a:rPr lang="es-ES" dirty="0" smtClean="0"/>
              <a:t>Wake up </a:t>
            </a:r>
            <a:r>
              <a:rPr lang="es-ES" dirty="0" err="1" smtClean="0"/>
              <a:t>activity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: </a:t>
            </a:r>
          </a:p>
          <a:p>
            <a:pPr lvl="2"/>
            <a:r>
              <a:rPr lang="es-ES" dirty="0" err="1" smtClean="0"/>
              <a:t>action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endParaRPr lang="es-ES" dirty="0" smtClean="0"/>
          </a:p>
          <a:p>
            <a:pPr lvl="2"/>
            <a:r>
              <a:rPr lang="es-ES" dirty="0" err="1" smtClean="0"/>
              <a:t>Prevent</a:t>
            </a:r>
            <a:r>
              <a:rPr lang="es-ES" dirty="0" smtClean="0"/>
              <a:t> &lt;</a:t>
            </a:r>
            <a:r>
              <a:rPr lang="es-ES" dirty="0" err="1" smtClean="0"/>
              <a:t>dead</a:t>
            </a:r>
            <a:r>
              <a:rPr lang="es-ES" dirty="0" smtClean="0"/>
              <a:t> </a:t>
            </a:r>
            <a:r>
              <a:rPr lang="es-ES" dirty="0" err="1" smtClean="0"/>
              <a:t>soldiers</a:t>
            </a:r>
            <a:r>
              <a:rPr lang="es-ES" dirty="0" smtClean="0"/>
              <a:t>&gt; </a:t>
            </a:r>
            <a:r>
              <a:rPr lang="es-ES" dirty="0" err="1" smtClean="0"/>
              <a:t>traditional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endParaRPr lang="es-ES" dirty="0" smtClean="0"/>
          </a:p>
          <a:p>
            <a:pPr lvl="1"/>
            <a:r>
              <a:rPr lang="es-ES" dirty="0" err="1" smtClean="0"/>
              <a:t>Group</a:t>
            </a:r>
            <a:r>
              <a:rPr lang="es-ES" dirty="0" smtClean="0"/>
              <a:t>, </a:t>
            </a:r>
            <a:r>
              <a:rPr lang="es-ES" dirty="0" err="1" smtClean="0"/>
              <a:t>collaborative</a:t>
            </a:r>
            <a:r>
              <a:rPr lang="es-ES" dirty="0" smtClean="0"/>
              <a:t> </a:t>
            </a:r>
            <a:r>
              <a:rPr lang="es-ES" dirty="0" err="1" smtClean="0"/>
              <a:t>working</a:t>
            </a:r>
            <a:r>
              <a:rPr lang="es-ES" dirty="0" smtClean="0"/>
              <a:t> </a:t>
            </a:r>
            <a:r>
              <a:rPr lang="es-ES" sz="2000" dirty="0" smtClean="0"/>
              <a:t>(</a:t>
            </a:r>
            <a:r>
              <a:rPr lang="es-ES" sz="2000" dirty="0" err="1" smtClean="0"/>
              <a:t>avoid</a:t>
            </a:r>
            <a:r>
              <a:rPr lang="es-ES" sz="2000" dirty="0" smtClean="0"/>
              <a:t> </a:t>
            </a:r>
            <a:r>
              <a:rPr lang="es-ES" sz="2000" dirty="0" err="1" smtClean="0"/>
              <a:t>segregation</a:t>
            </a:r>
            <a:r>
              <a:rPr lang="es-ES" sz="2000" dirty="0" smtClean="0"/>
              <a:t>)</a:t>
            </a:r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Main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starting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Competence</a:t>
            </a:r>
            <a:r>
              <a:rPr lang="es-ES" dirty="0" smtClean="0"/>
              <a:t> in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native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endParaRPr lang="es-ES" dirty="0" smtClean="0"/>
          </a:p>
          <a:p>
            <a:pPr algn="ctr">
              <a:buNone/>
            </a:pPr>
            <a:r>
              <a:rPr lang="es-ES" sz="1400" dirty="0" smtClean="0"/>
              <a:t>(VIGOTSKY : SUCCESS IN FOREIGN LANGUAGE DEPENDS ON  OUR COMPETENCE IN OUR NATIVE ONE !)</a:t>
            </a:r>
          </a:p>
          <a:p>
            <a:pPr algn="ctr">
              <a:buNone/>
            </a:pPr>
            <a:endParaRPr lang="es-ES" sz="1400" dirty="0" smtClean="0"/>
          </a:p>
          <a:p>
            <a:pPr algn="ctr">
              <a:buNone/>
            </a:pPr>
            <a:r>
              <a:rPr lang="es-ES" dirty="0" smtClean="0"/>
              <a:t>FLUENCY &gt; ACCURACY:</a:t>
            </a:r>
          </a:p>
          <a:p>
            <a:r>
              <a:rPr lang="es-ES" dirty="0" smtClean="0"/>
              <a:t>BICS:</a:t>
            </a:r>
            <a:r>
              <a:rPr lang="es-ES" sz="2800" dirty="0" smtClean="0"/>
              <a:t> </a:t>
            </a:r>
            <a:r>
              <a:rPr lang="es-ES" sz="2800" dirty="0" err="1" smtClean="0"/>
              <a:t>basic</a:t>
            </a:r>
            <a:r>
              <a:rPr lang="es-ES" sz="2800" dirty="0" smtClean="0"/>
              <a:t> interpersonal </a:t>
            </a:r>
            <a:r>
              <a:rPr lang="es-ES" sz="2800" dirty="0" err="1" smtClean="0"/>
              <a:t>communication</a:t>
            </a:r>
            <a:r>
              <a:rPr lang="es-ES" sz="2800" dirty="0" smtClean="0"/>
              <a:t> </a:t>
            </a:r>
            <a:r>
              <a:rPr lang="es-ES" sz="2800" dirty="0" err="1" smtClean="0"/>
              <a:t>skills</a:t>
            </a: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vs</a:t>
            </a:r>
          </a:p>
          <a:p>
            <a:r>
              <a:rPr lang="es-ES" dirty="0" smtClean="0"/>
              <a:t>CALP: </a:t>
            </a:r>
            <a:r>
              <a:rPr lang="es-ES" sz="2400" dirty="0" err="1" smtClean="0"/>
              <a:t>cognitive</a:t>
            </a:r>
            <a:r>
              <a:rPr lang="es-ES" sz="2400" dirty="0" smtClean="0"/>
              <a:t> </a:t>
            </a:r>
            <a:r>
              <a:rPr lang="es-ES" sz="2400" dirty="0" err="1" smtClean="0"/>
              <a:t>academic</a:t>
            </a:r>
            <a:r>
              <a:rPr lang="es-ES" sz="2400" dirty="0" smtClean="0"/>
              <a:t> </a:t>
            </a:r>
            <a:r>
              <a:rPr lang="es-ES" sz="2400" dirty="0" err="1" smtClean="0"/>
              <a:t>language</a:t>
            </a:r>
            <a:r>
              <a:rPr lang="es-ES" sz="2400" dirty="0" smtClean="0"/>
              <a:t> </a:t>
            </a:r>
            <a:r>
              <a:rPr lang="es-ES" sz="2400" dirty="0" err="1" smtClean="0"/>
              <a:t>proficiency</a:t>
            </a:r>
            <a:endParaRPr lang="es-ES" sz="2400" dirty="0" smtClean="0"/>
          </a:p>
          <a:p>
            <a:pPr algn="ctr">
              <a:buNone/>
            </a:pPr>
            <a:r>
              <a:rPr lang="es-ES" sz="1600" dirty="0" smtClean="0"/>
              <a:t>( LESS THAN 7% are </a:t>
            </a:r>
            <a:r>
              <a:rPr lang="es-ES" sz="1600" dirty="0" err="1" smtClean="0"/>
              <a:t>able</a:t>
            </a:r>
            <a:r>
              <a:rPr lang="es-ES" sz="1600" dirty="0" smtClean="0"/>
              <a:t> IN OUR NATIVE LANGUAGE ! )</a:t>
            </a:r>
          </a:p>
          <a:p>
            <a:pPr algn="ctr">
              <a:buNone/>
            </a:pPr>
            <a:r>
              <a:rPr lang="es-ES" sz="1600" dirty="0" smtClean="0"/>
              <a:t>(Pierre </a:t>
            </a:r>
            <a:r>
              <a:rPr lang="es-ES" sz="1600" dirty="0" err="1" smtClean="0"/>
              <a:t>Bordieu</a:t>
            </a:r>
            <a:r>
              <a:rPr lang="es-ES" sz="1600" dirty="0" smtClean="0"/>
              <a:t>: CALP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nobodys</a:t>
            </a:r>
            <a:r>
              <a:rPr lang="es-ES" sz="1600" dirty="0" smtClean="0"/>
              <a:t> </a:t>
            </a:r>
            <a:r>
              <a:rPr lang="es-ES" sz="1600" dirty="0" err="1" smtClean="0"/>
              <a:t>mother</a:t>
            </a:r>
            <a:r>
              <a:rPr lang="es-ES" sz="1600" dirty="0" smtClean="0"/>
              <a:t> </a:t>
            </a:r>
            <a:r>
              <a:rPr lang="es-ES" sz="1600" dirty="0" err="1" smtClean="0"/>
              <a:t>tongue</a:t>
            </a:r>
            <a:r>
              <a:rPr lang="es-ES" sz="1600" dirty="0" smtClean="0"/>
              <a:t>)</a:t>
            </a:r>
            <a:endParaRPr lang="es-E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CLIL </a:t>
            </a:r>
            <a:r>
              <a:rPr lang="es-ES" sz="2000" dirty="0" err="1" smtClean="0"/>
              <a:t>should</a:t>
            </a:r>
            <a:r>
              <a:rPr lang="es-ES" sz="2000" dirty="0" smtClean="0"/>
              <a:t> </a:t>
            </a:r>
            <a:r>
              <a:rPr lang="es-ES" sz="2000" dirty="0" err="1" smtClean="0"/>
              <a:t>be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Collegiality</a:t>
            </a:r>
            <a:r>
              <a:rPr lang="es-ES" dirty="0" smtClean="0"/>
              <a:t> </a:t>
            </a:r>
          </a:p>
          <a:p>
            <a:pPr algn="ctr">
              <a:buNone/>
            </a:pPr>
            <a:r>
              <a:rPr lang="es-ES" sz="2100" dirty="0" smtClean="0"/>
              <a:t>(</a:t>
            </a:r>
            <a:r>
              <a:rPr lang="es-ES" sz="2100" dirty="0" err="1" smtClean="0"/>
              <a:t>avoid</a:t>
            </a:r>
            <a:r>
              <a:rPr lang="es-ES" sz="2100" dirty="0" smtClean="0"/>
              <a:t> </a:t>
            </a:r>
            <a:r>
              <a:rPr lang="es-ES" sz="2100" dirty="0" err="1" smtClean="0"/>
              <a:t>meetings</a:t>
            </a:r>
            <a:r>
              <a:rPr lang="es-ES" sz="2100" dirty="0" smtClean="0"/>
              <a:t> </a:t>
            </a:r>
            <a:r>
              <a:rPr lang="es-ES" sz="2100" dirty="0" err="1" smtClean="0"/>
              <a:t>for</a:t>
            </a:r>
            <a:r>
              <a:rPr lang="es-ES" sz="2100" dirty="0" smtClean="0"/>
              <a:t> </a:t>
            </a:r>
            <a:r>
              <a:rPr lang="es-ES" sz="2100" dirty="0" err="1" smtClean="0"/>
              <a:t>paper</a:t>
            </a:r>
            <a:r>
              <a:rPr lang="es-ES" sz="2100" dirty="0" smtClean="0"/>
              <a:t> </a:t>
            </a:r>
            <a:r>
              <a:rPr lang="es-ES" sz="2100" dirty="0" err="1" smtClean="0"/>
              <a:t>work,complain</a:t>
            </a:r>
            <a:r>
              <a:rPr lang="es-ES" sz="2100" dirty="0" smtClean="0"/>
              <a:t> </a:t>
            </a:r>
            <a:r>
              <a:rPr lang="es-ES" sz="2100" dirty="0" err="1" smtClean="0"/>
              <a:t>or</a:t>
            </a:r>
            <a:r>
              <a:rPr lang="es-ES" sz="2100" dirty="0" smtClean="0"/>
              <a:t> </a:t>
            </a:r>
            <a:r>
              <a:rPr lang="es-ES" sz="2100" dirty="0" err="1" smtClean="0"/>
              <a:t>gossip</a:t>
            </a:r>
            <a:r>
              <a:rPr lang="es-ES" sz="2100" dirty="0" smtClean="0"/>
              <a:t> </a:t>
            </a:r>
          </a:p>
          <a:p>
            <a:pPr algn="ctr">
              <a:buNone/>
            </a:pPr>
            <a:r>
              <a:rPr lang="es-ES" sz="2100" dirty="0" smtClean="0"/>
              <a:t>=&gt; </a:t>
            </a:r>
            <a:r>
              <a:rPr lang="es-ES" sz="2100" dirty="0" err="1" smtClean="0"/>
              <a:t>brief</a:t>
            </a:r>
            <a:r>
              <a:rPr lang="es-ES" sz="2100" dirty="0" smtClean="0"/>
              <a:t> </a:t>
            </a:r>
            <a:r>
              <a:rPr lang="es-ES" sz="2100" dirty="0" err="1" smtClean="0"/>
              <a:t>meetings</a:t>
            </a:r>
            <a:r>
              <a:rPr lang="es-ES" sz="2100" dirty="0" smtClean="0"/>
              <a:t> </a:t>
            </a:r>
            <a:r>
              <a:rPr lang="es-ES" sz="2100" dirty="0" err="1" smtClean="0"/>
              <a:t>exposing</a:t>
            </a:r>
            <a:r>
              <a:rPr lang="es-ES" sz="2100" dirty="0" smtClean="0"/>
              <a:t> </a:t>
            </a:r>
            <a:r>
              <a:rPr lang="es-ES" sz="2100" dirty="0" err="1" smtClean="0"/>
              <a:t>what</a:t>
            </a:r>
            <a:r>
              <a:rPr lang="es-ES" sz="2100" dirty="0" smtClean="0"/>
              <a:t> </a:t>
            </a:r>
            <a:r>
              <a:rPr lang="es-ES" sz="2100" dirty="0" err="1" smtClean="0"/>
              <a:t>works</a:t>
            </a:r>
            <a:r>
              <a:rPr lang="es-ES" sz="2100" dirty="0" smtClean="0"/>
              <a:t> / </a:t>
            </a:r>
            <a:r>
              <a:rPr lang="es-ES" sz="2100" dirty="0" err="1" smtClean="0"/>
              <a:t>does</a:t>
            </a:r>
            <a:r>
              <a:rPr lang="es-ES" sz="2100" dirty="0" smtClean="0"/>
              <a:t> </a:t>
            </a:r>
            <a:r>
              <a:rPr lang="es-ES" sz="2100" dirty="0" err="1" smtClean="0"/>
              <a:t>not</a:t>
            </a:r>
            <a:r>
              <a:rPr lang="es-ES" sz="2100" dirty="0" smtClean="0"/>
              <a:t> </a:t>
            </a:r>
            <a:r>
              <a:rPr lang="es-ES" sz="2100" dirty="0" err="1" smtClean="0"/>
              <a:t>work</a:t>
            </a:r>
            <a:r>
              <a:rPr lang="es-ES" sz="2100" dirty="0" smtClean="0"/>
              <a:t>)</a:t>
            </a:r>
          </a:p>
          <a:p>
            <a:r>
              <a:rPr lang="es-ES" sz="2800" dirty="0" err="1" smtClean="0"/>
              <a:t>Cognition</a:t>
            </a:r>
            <a:r>
              <a:rPr lang="es-ES" sz="2400" dirty="0" smtClean="0"/>
              <a:t> </a:t>
            </a:r>
            <a:r>
              <a:rPr lang="es-ES" sz="2000" dirty="0" smtClean="0"/>
              <a:t>(</a:t>
            </a:r>
            <a:r>
              <a:rPr lang="es-ES" sz="2000" dirty="0" err="1" smtClean="0"/>
              <a:t>every</a:t>
            </a:r>
            <a:r>
              <a:rPr lang="es-ES" sz="2000" dirty="0" smtClean="0"/>
              <a:t> </a:t>
            </a:r>
            <a:r>
              <a:rPr lang="es-ES" sz="2000" dirty="0" err="1" smtClean="0"/>
              <a:t>day</a:t>
            </a:r>
            <a:r>
              <a:rPr lang="es-ES" sz="2000" dirty="0" smtClean="0"/>
              <a:t> </a:t>
            </a:r>
            <a:r>
              <a:rPr lang="es-ES" sz="2000" dirty="0" err="1" smtClean="0"/>
              <a:t>something</a:t>
            </a:r>
            <a:r>
              <a:rPr lang="es-ES" sz="2000" dirty="0" smtClean="0"/>
              <a:t> </a:t>
            </a:r>
            <a:r>
              <a:rPr lang="es-ES" sz="2000" dirty="0" err="1" smtClean="0"/>
              <a:t>surprising</a:t>
            </a:r>
            <a:r>
              <a:rPr lang="es-ES" sz="2000" dirty="0" smtClean="0"/>
              <a:t>, new, </a:t>
            </a:r>
            <a:r>
              <a:rPr lang="es-ES" sz="2000" dirty="0" err="1" smtClean="0"/>
              <a:t>interesting</a:t>
            </a:r>
            <a:r>
              <a:rPr lang="es-ES" sz="2000" dirty="0" smtClean="0"/>
              <a:t>)</a:t>
            </a:r>
          </a:p>
          <a:p>
            <a:r>
              <a:rPr lang="es-ES" dirty="0" err="1" smtClean="0"/>
              <a:t>Creativity</a:t>
            </a:r>
            <a:r>
              <a:rPr lang="es-ES" dirty="0" smtClean="0"/>
              <a:t> </a:t>
            </a:r>
            <a:r>
              <a:rPr lang="es-ES" sz="2000" dirty="0" smtClean="0"/>
              <a:t>(</a:t>
            </a:r>
            <a:r>
              <a:rPr lang="es-ES" sz="2000" dirty="0" err="1" smtClean="0"/>
              <a:t>textbooks</a:t>
            </a:r>
            <a:r>
              <a:rPr lang="es-ES" sz="2000" dirty="0" smtClean="0"/>
              <a:t> </a:t>
            </a:r>
            <a:r>
              <a:rPr lang="es-ES" sz="2000" dirty="0" err="1" smtClean="0"/>
              <a:t>activities</a:t>
            </a:r>
            <a:r>
              <a:rPr lang="es-ES" sz="2000" dirty="0" smtClean="0"/>
              <a:t> </a:t>
            </a:r>
            <a:r>
              <a:rPr lang="es-ES" sz="2000" dirty="0" err="1" smtClean="0"/>
              <a:t>usually</a:t>
            </a:r>
            <a:r>
              <a:rPr lang="es-ES" sz="2000" dirty="0" smtClean="0"/>
              <a:t> </a:t>
            </a:r>
            <a:r>
              <a:rPr lang="es-ES" sz="2000" dirty="0" err="1" smtClean="0"/>
              <a:t>not</a:t>
            </a:r>
            <a:r>
              <a:rPr lang="es-ES" sz="2000" dirty="0" smtClean="0"/>
              <a:t> </a:t>
            </a:r>
            <a:r>
              <a:rPr lang="es-ES" sz="2000" dirty="0" err="1" smtClean="0"/>
              <a:t>cognition</a:t>
            </a:r>
            <a:r>
              <a:rPr lang="es-ES" sz="2000" dirty="0" smtClean="0"/>
              <a:t> active) </a:t>
            </a:r>
            <a:endParaRPr lang="es-ES" dirty="0" smtClean="0"/>
          </a:p>
          <a:p>
            <a:r>
              <a:rPr lang="es-ES" dirty="0" err="1" smtClean="0"/>
              <a:t>Collaboration</a:t>
            </a:r>
            <a:r>
              <a:rPr lang="es-ES" dirty="0" smtClean="0"/>
              <a:t> (peer / </a:t>
            </a:r>
            <a:r>
              <a:rPr lang="es-ES" dirty="0" err="1" smtClean="0"/>
              <a:t>groups</a:t>
            </a:r>
            <a:r>
              <a:rPr lang="es-ES" dirty="0" smtClean="0"/>
              <a:t> </a:t>
            </a:r>
            <a:r>
              <a:rPr lang="es-ES" dirty="0" err="1" smtClean="0"/>
              <a:t>working</a:t>
            </a:r>
            <a:r>
              <a:rPr lang="es-ES" dirty="0" smtClean="0"/>
              <a:t> 70%)</a:t>
            </a:r>
          </a:p>
          <a:p>
            <a:pPr algn="ctr">
              <a:buNone/>
            </a:pPr>
            <a:r>
              <a:rPr lang="es-ES" sz="2000" dirty="0" smtClean="0"/>
              <a:t>(vs 30% </a:t>
            </a:r>
            <a:r>
              <a:rPr lang="es-ES" sz="2000" dirty="0" err="1" smtClean="0"/>
              <a:t>whole</a:t>
            </a:r>
            <a:r>
              <a:rPr lang="es-ES" sz="2000" dirty="0" smtClean="0"/>
              <a:t> </a:t>
            </a:r>
            <a:r>
              <a:rPr lang="es-ES" sz="2000" dirty="0" err="1" smtClean="0"/>
              <a:t>class</a:t>
            </a:r>
            <a:r>
              <a:rPr lang="es-ES" sz="2000" dirty="0" smtClean="0"/>
              <a:t> /</a:t>
            </a:r>
            <a:r>
              <a:rPr lang="es-ES" sz="2000" dirty="0" err="1" smtClean="0"/>
              <a:t>individually</a:t>
            </a:r>
            <a:r>
              <a:rPr lang="es-ES" sz="2000" dirty="0" smtClean="0"/>
              <a:t> : 19th -20th </a:t>
            </a:r>
            <a:r>
              <a:rPr lang="es-ES" sz="2000" dirty="0" err="1" smtClean="0"/>
              <a:t>century</a:t>
            </a:r>
            <a:r>
              <a:rPr lang="es-ES" sz="2000" dirty="0" smtClean="0"/>
              <a:t> </a:t>
            </a:r>
            <a:r>
              <a:rPr lang="es-ES" sz="2000" dirty="0" err="1" smtClean="0"/>
              <a:t>system</a:t>
            </a:r>
            <a:r>
              <a:rPr lang="es-ES" sz="2000" dirty="0" smtClean="0"/>
              <a:t>)</a:t>
            </a:r>
          </a:p>
          <a:p>
            <a:r>
              <a:rPr lang="es-ES" dirty="0" err="1" smtClean="0"/>
              <a:t>Critically</a:t>
            </a:r>
            <a:endParaRPr lang="es-ES" dirty="0" smtClean="0"/>
          </a:p>
          <a:p>
            <a:r>
              <a:rPr lang="es-ES" dirty="0" err="1" smtClean="0"/>
              <a:t>Choice</a:t>
            </a:r>
            <a:r>
              <a:rPr lang="es-ES" dirty="0" smtClean="0"/>
              <a:t> (</a:t>
            </a:r>
            <a:r>
              <a:rPr lang="es-ES" dirty="0" err="1" smtClean="0"/>
              <a:t>autonomy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Focus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HOW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endParaRPr lang="es-ES" dirty="0" smtClean="0"/>
          </a:p>
          <a:p>
            <a:pPr algn="ctr">
              <a:buNone/>
            </a:pPr>
            <a:r>
              <a:rPr lang="es-ES" sz="2600" dirty="0" smtClean="0"/>
              <a:t>(vs WHAT </a:t>
            </a:r>
            <a:r>
              <a:rPr lang="es-ES" sz="2600" dirty="0" err="1" smtClean="0"/>
              <a:t>to</a:t>
            </a:r>
            <a:r>
              <a:rPr lang="es-ES" sz="2600" dirty="0" smtClean="0"/>
              <a:t> </a:t>
            </a:r>
            <a:r>
              <a:rPr lang="es-ES" sz="2600" dirty="0" err="1" smtClean="0"/>
              <a:t>learn</a:t>
            </a:r>
            <a:r>
              <a:rPr lang="es-ES" sz="2600" dirty="0" smtClean="0"/>
              <a:t>: 19th -20th </a:t>
            </a:r>
            <a:r>
              <a:rPr lang="es-ES" sz="2600" dirty="0" err="1" smtClean="0"/>
              <a:t>century</a:t>
            </a:r>
            <a:r>
              <a:rPr lang="es-ES" sz="2600" dirty="0" smtClean="0"/>
              <a:t> </a:t>
            </a:r>
            <a:r>
              <a:rPr lang="es-ES" sz="2600" dirty="0" err="1" smtClean="0"/>
              <a:t>system</a:t>
            </a:r>
            <a:r>
              <a:rPr lang="es-ES" sz="2600" dirty="0" smtClean="0"/>
              <a:t>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Inmersion</a:t>
            </a:r>
            <a:r>
              <a:rPr lang="es-ES" dirty="0" smtClean="0"/>
              <a:t> vs CLIL debate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sz="2400" dirty="0" smtClean="0"/>
              <a:t>(</a:t>
            </a:r>
            <a:r>
              <a:rPr lang="es-ES" sz="2400" dirty="0" err="1" smtClean="0"/>
              <a:t>according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Lasagabaster</a:t>
            </a:r>
            <a:r>
              <a:rPr lang="es-ES" sz="2400" dirty="0" smtClean="0"/>
              <a:t> &amp; Sierra, 2010)</a:t>
            </a:r>
          </a:p>
          <a:p>
            <a:r>
              <a:rPr lang="es-ES" sz="3600" dirty="0" smtClean="0"/>
              <a:t>INMERSION &gt; 50% in L2 vs CLIL = 25%</a:t>
            </a:r>
          </a:p>
          <a:p>
            <a:pPr>
              <a:buNone/>
            </a:pPr>
            <a:endParaRPr lang="es-ES" sz="3600" dirty="0" smtClean="0"/>
          </a:p>
          <a:p>
            <a:r>
              <a:rPr lang="es-ES" sz="2400" dirty="0" smtClean="0"/>
              <a:t>CLIL </a:t>
            </a:r>
            <a:r>
              <a:rPr lang="es-ES" sz="2400" dirty="0" err="1" smtClean="0"/>
              <a:t>english</a:t>
            </a:r>
            <a:r>
              <a:rPr lang="es-ES" sz="2400" dirty="0" smtClean="0"/>
              <a:t> </a:t>
            </a:r>
            <a:r>
              <a:rPr lang="es-ES" sz="2400" dirty="0" err="1" smtClean="0"/>
              <a:t>should</a:t>
            </a:r>
            <a:r>
              <a:rPr lang="es-ES" sz="2400" dirty="0" smtClean="0"/>
              <a:t> </a:t>
            </a:r>
            <a:r>
              <a:rPr lang="es-ES" sz="2400" dirty="0" err="1" smtClean="0"/>
              <a:t>be</a:t>
            </a:r>
            <a:r>
              <a:rPr lang="es-ES" sz="2400" dirty="0" smtClean="0"/>
              <a:t> </a:t>
            </a:r>
            <a:r>
              <a:rPr lang="es-ES" sz="2400" dirty="0" err="1" smtClean="0"/>
              <a:t>just</a:t>
            </a:r>
            <a:r>
              <a:rPr lang="es-ES" sz="2400" dirty="0" smtClean="0"/>
              <a:t> a </a:t>
            </a:r>
            <a:r>
              <a:rPr lang="es-ES" sz="2400" dirty="0" err="1" smtClean="0"/>
              <a:t>cathalitic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improve</a:t>
            </a:r>
            <a:r>
              <a:rPr lang="es-ES" sz="2400" dirty="0" smtClean="0"/>
              <a:t> </a:t>
            </a:r>
          </a:p>
          <a:p>
            <a:pPr lvl="1"/>
            <a:r>
              <a:rPr lang="es-ES" sz="2000" dirty="0" smtClean="0"/>
              <a:t>INCLUSIVE (</a:t>
            </a:r>
            <a:r>
              <a:rPr lang="es-ES" sz="2000" dirty="0" err="1" smtClean="0"/>
              <a:t>inmersion</a:t>
            </a:r>
            <a:r>
              <a:rPr lang="es-ES" sz="2000" dirty="0" smtClean="0"/>
              <a:t> uses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be</a:t>
            </a:r>
            <a:r>
              <a:rPr lang="es-ES" sz="2000" dirty="0" smtClean="0"/>
              <a:t> SELECTIVE &amp; TRADITIONAL </a:t>
            </a:r>
            <a:r>
              <a:rPr lang="es-ES" sz="2000" dirty="0" err="1" smtClean="0"/>
              <a:t>teaching</a:t>
            </a:r>
            <a:r>
              <a:rPr lang="es-ES" sz="2000" dirty="0" smtClean="0"/>
              <a:t>)</a:t>
            </a:r>
          </a:p>
          <a:p>
            <a:pPr lvl="1"/>
            <a:r>
              <a:rPr lang="es-ES" sz="2000" dirty="0" smtClean="0"/>
              <a:t>LEARNER FOCUSED </a:t>
            </a:r>
            <a:r>
              <a:rPr lang="es-ES" sz="2000" dirty="0" err="1" smtClean="0"/>
              <a:t>strategy</a:t>
            </a:r>
            <a:r>
              <a:rPr lang="es-ES" sz="2000" dirty="0" smtClean="0"/>
              <a:t>,</a:t>
            </a:r>
          </a:p>
          <a:p>
            <a:pPr lvl="1"/>
            <a:r>
              <a:rPr lang="es-ES" sz="2000" dirty="0" err="1" smtClean="0"/>
              <a:t>Grammar</a:t>
            </a:r>
            <a:r>
              <a:rPr lang="es-ES" sz="2000" dirty="0" smtClean="0"/>
              <a:t> : </a:t>
            </a:r>
            <a:r>
              <a:rPr lang="es-ES" sz="2000" dirty="0" err="1" smtClean="0"/>
              <a:t>spoken</a:t>
            </a:r>
            <a:r>
              <a:rPr lang="es-ES" sz="2000" dirty="0" smtClean="0"/>
              <a:t>, </a:t>
            </a:r>
            <a:r>
              <a:rPr lang="es-ES" sz="2000" dirty="0" err="1" smtClean="0"/>
              <a:t>descriptive</a:t>
            </a:r>
            <a:r>
              <a:rPr lang="es-ES" sz="2000" dirty="0" smtClean="0"/>
              <a:t> (</a:t>
            </a:r>
            <a:r>
              <a:rPr lang="es-ES" sz="2000" dirty="0" err="1" smtClean="0"/>
              <a:t>for</a:t>
            </a:r>
            <a:r>
              <a:rPr lang="es-ES" sz="2000" dirty="0" smtClean="0"/>
              <a:t> BICS –</a:t>
            </a:r>
            <a:r>
              <a:rPr lang="es-ES" sz="1600" dirty="0" smtClean="0"/>
              <a:t>vs </a:t>
            </a:r>
            <a:r>
              <a:rPr lang="es-ES" sz="1600" dirty="0" err="1" smtClean="0"/>
              <a:t>written</a:t>
            </a:r>
            <a:r>
              <a:rPr lang="es-ES" sz="1600" dirty="0" smtClean="0"/>
              <a:t> /</a:t>
            </a:r>
            <a:r>
              <a:rPr lang="es-ES" sz="1600" dirty="0" err="1" smtClean="0"/>
              <a:t>prescriptive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CALP)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Uptake</a:t>
            </a:r>
            <a:r>
              <a:rPr lang="es-ES" dirty="0" smtClean="0"/>
              <a:t> =&gt; </a:t>
            </a:r>
            <a:r>
              <a:rPr lang="es-ES" sz="3200" dirty="0" smtClean="0"/>
              <a:t>transfer of ideas </a:t>
            </a:r>
            <a:r>
              <a:rPr lang="es-ES" sz="3200" dirty="0" err="1" smtClean="0"/>
              <a:t>to</a:t>
            </a:r>
            <a:r>
              <a:rPr lang="es-ES" sz="3200" dirty="0" smtClean="0"/>
              <a:t>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classroom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Task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Cognitive</a:t>
            </a:r>
            <a:endParaRPr lang="es-ES" dirty="0" smtClean="0"/>
          </a:p>
          <a:p>
            <a:pPr lvl="1"/>
            <a:r>
              <a:rPr lang="es-ES" dirty="0" err="1" smtClean="0"/>
              <a:t>Creative</a:t>
            </a:r>
            <a:endParaRPr lang="es-ES" dirty="0" smtClean="0"/>
          </a:p>
          <a:p>
            <a:pPr lvl="1"/>
            <a:r>
              <a:rPr lang="es-ES" dirty="0" err="1" smtClean="0"/>
              <a:t>Communicative</a:t>
            </a:r>
            <a:endParaRPr lang="es-ES" dirty="0" smtClean="0"/>
          </a:p>
          <a:p>
            <a:pPr lvl="1"/>
            <a:r>
              <a:rPr lang="es-ES" dirty="0" smtClean="0"/>
              <a:t>In </a:t>
            </a:r>
            <a:r>
              <a:rPr lang="es-ES" dirty="0" err="1" smtClean="0"/>
              <a:t>Groups</a:t>
            </a:r>
            <a:r>
              <a:rPr lang="es-ES" dirty="0" smtClean="0"/>
              <a:t> –</a:t>
            </a:r>
            <a:r>
              <a:rPr lang="es-ES" dirty="0" err="1" smtClean="0"/>
              <a:t>or</a:t>
            </a:r>
            <a:r>
              <a:rPr lang="es-ES" dirty="0" smtClean="0"/>
              <a:t> in </a:t>
            </a:r>
            <a:r>
              <a:rPr lang="es-ES" dirty="0" err="1" smtClean="0"/>
              <a:t>pairs</a:t>
            </a:r>
            <a:r>
              <a:rPr lang="es-ES" dirty="0" smtClean="0"/>
              <a:t>-</a:t>
            </a:r>
          </a:p>
          <a:p>
            <a:pPr lvl="1"/>
            <a:endParaRPr lang="es-ES" dirty="0"/>
          </a:p>
          <a:p>
            <a:pPr lvl="1">
              <a:buNone/>
            </a:pPr>
            <a:r>
              <a:rPr lang="es-ES" dirty="0" smtClean="0"/>
              <a:t>Ex: </a:t>
            </a:r>
            <a:r>
              <a:rPr lang="es-ES" dirty="0" err="1" smtClean="0"/>
              <a:t>content</a:t>
            </a:r>
            <a:r>
              <a:rPr lang="es-ES" dirty="0" smtClean="0"/>
              <a:t> </a:t>
            </a:r>
            <a:r>
              <a:rPr lang="es-ES" dirty="0" err="1" smtClean="0"/>
              <a:t>chains</a:t>
            </a:r>
            <a:r>
              <a:rPr lang="es-ES" dirty="0" smtClean="0"/>
              <a:t>, </a:t>
            </a:r>
            <a:r>
              <a:rPr lang="es-ES" dirty="0" err="1" smtClean="0"/>
              <a:t>finding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/</a:t>
            </a:r>
            <a:r>
              <a:rPr lang="es-ES" dirty="0" err="1" smtClean="0"/>
              <a:t>chunks</a:t>
            </a:r>
            <a:r>
              <a:rPr lang="es-ES" dirty="0" smtClean="0"/>
              <a:t>, Tales </a:t>
            </a:r>
            <a:r>
              <a:rPr lang="es-ES" dirty="0" err="1" smtClean="0"/>
              <a:t>including</a:t>
            </a:r>
            <a:r>
              <a:rPr lang="es-ES" dirty="0" smtClean="0"/>
              <a:t> </a:t>
            </a:r>
            <a:r>
              <a:rPr lang="es-ES" dirty="0" err="1" smtClean="0"/>
              <a:t>young</a:t>
            </a:r>
            <a:r>
              <a:rPr lang="es-ES" dirty="0" smtClean="0"/>
              <a:t> </a:t>
            </a:r>
            <a:r>
              <a:rPr lang="es-ES" dirty="0" err="1" smtClean="0"/>
              <a:t>characters</a:t>
            </a:r>
            <a:r>
              <a:rPr lang="es-ES" dirty="0" smtClean="0"/>
              <a:t>, </a:t>
            </a:r>
            <a:r>
              <a:rPr lang="es-ES" dirty="0" err="1" smtClean="0"/>
              <a:t>Paper</a:t>
            </a:r>
            <a:r>
              <a:rPr lang="es-ES" dirty="0" smtClean="0"/>
              <a:t> </a:t>
            </a:r>
            <a:r>
              <a:rPr lang="es-ES" dirty="0" err="1" smtClean="0"/>
              <a:t>pyramids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periods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states</a:t>
            </a:r>
            <a:r>
              <a:rPr lang="es-ES" dirty="0" smtClean="0"/>
              <a:t>…</a:t>
            </a:r>
          </a:p>
          <a:p>
            <a:endParaRPr lang="es-ES" dirty="0" smtClean="0"/>
          </a:p>
          <a:p>
            <a:endParaRPr lang="es-ES" dirty="0" smtClean="0"/>
          </a:p>
          <a:p>
            <a:pPr lvl="1"/>
            <a:endParaRPr lang="es-E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327</Words>
  <Application>Microsoft Macintosh PowerPoint</Application>
  <PresentationFormat>Presentación en pantalla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Portsmouth KA101 25 jun – 3 jul 2016</vt:lpstr>
      <vt:lpstr>&lt;Practical methodology for teachers of History and Social Sciences  bilingually in english at secondary level&gt;</vt:lpstr>
      <vt:lpstr>Main needs before starting</vt:lpstr>
      <vt:lpstr>CLIL should be</vt:lpstr>
      <vt:lpstr>Inmersion vs CLIL debate</vt:lpstr>
      <vt:lpstr>Uptake =&gt; transfer of ideas to the classroom</vt:lpstr>
    </vt:vector>
  </TitlesOfParts>
  <Company>IES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IES</dc:creator>
  <cp:lastModifiedBy>GREGORIO BLANCO MARTIN</cp:lastModifiedBy>
  <cp:revision>21</cp:revision>
  <dcterms:created xsi:type="dcterms:W3CDTF">2017-05-30T06:49:25Z</dcterms:created>
  <dcterms:modified xsi:type="dcterms:W3CDTF">2017-05-30T12:06:09Z</dcterms:modified>
</cp:coreProperties>
</file>